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2-1.png>
</file>

<file path=ppt/media/image-2-2.png>
</file>

<file path=ppt/media/image-2-3.png>
</file>

<file path=ppt/media/image-3-1.png>
</file>

<file path=ppt/media/image-4-1.png>
</file>

<file path=ppt/media/image-4-2.png>
</file>

<file path=ppt/media/image-4-3.png>
</file>

<file path=ppt/media/image-5-1.png>
</file>

<file path=ppt/media/image-6-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56761"/>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BookBuddy: Your Book Recommendation Chatbot</a:t>
            </a:r>
            <a:endParaRPr lang="en-US" sz="4400" dirty="0"/>
          </a:p>
        </p:txBody>
      </p:sp>
      <p:sp>
        <p:nvSpPr>
          <p:cNvPr id="4" name="Text 1"/>
          <p:cNvSpPr/>
          <p:nvPr/>
        </p:nvSpPr>
        <p:spPr>
          <a:xfrm>
            <a:off x="6324124" y="4423767"/>
            <a:ext cx="7468553" cy="1149072"/>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An AI-powered chatbot designed to provide personalized book suggestions, built using IBM Watson Assistant. Presented by Shraddha Tripathi from United Institute of Technology.</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54116"/>
            <a:ext cx="7174230"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Why Name Your Chatbot?</a:t>
            </a:r>
            <a:endParaRPr lang="en-US" sz="4400" dirty="0"/>
          </a:p>
        </p:txBody>
      </p:sp>
      <p:pic>
        <p:nvPicPr>
          <p:cNvPr id="3" name="Image 0" descr="preencoded.png">    </p:cNvPr>
          <p:cNvPicPr>
            <a:picLocks noChangeAspect="1"/>
          </p:cNvPicPr>
          <p:nvPr/>
        </p:nvPicPr>
        <p:blipFill>
          <a:blip r:embed="rId1"/>
          <a:stretch>
            <a:fillRect/>
          </a:stretch>
        </p:blipFill>
        <p:spPr>
          <a:xfrm>
            <a:off x="837724" y="3636883"/>
            <a:ext cx="598408" cy="598408"/>
          </a:xfrm>
          <a:prstGeom prst="rect">
            <a:avLst/>
          </a:prstGeom>
        </p:spPr>
      </p:pic>
      <p:sp>
        <p:nvSpPr>
          <p:cNvPr id="4" name="Text 1"/>
          <p:cNvSpPr/>
          <p:nvPr/>
        </p:nvSpPr>
        <p:spPr>
          <a:xfrm>
            <a:off x="1735336" y="3778925"/>
            <a:ext cx="3221236" cy="703898"/>
          </a:xfrm>
          <a:prstGeom prst="rect">
            <a:avLst/>
          </a:prstGeom>
          <a:noFill/>
          <a:ln/>
        </p:spPr>
        <p:txBody>
          <a:bodyPr wrap="squar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Humanizes Interaction</a:t>
            </a:r>
            <a:endParaRPr lang="en-US" sz="2200" dirty="0"/>
          </a:p>
        </p:txBody>
      </p:sp>
      <p:sp>
        <p:nvSpPr>
          <p:cNvPr id="5" name="Text 2"/>
          <p:cNvSpPr/>
          <p:nvPr/>
        </p:nvSpPr>
        <p:spPr>
          <a:xfrm>
            <a:off x="1735336" y="4626412"/>
            <a:ext cx="3221236" cy="1149072"/>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Names make the chatbot feel more like a conversational partner.</a:t>
            </a:r>
            <a:endParaRPr lang="en-US" sz="1850" dirty="0"/>
          </a:p>
        </p:txBody>
      </p:sp>
      <p:pic>
        <p:nvPicPr>
          <p:cNvPr id="6" name="Image 1" descr="preencoded.png">    </p:cNvPr>
          <p:cNvPicPr>
            <a:picLocks noChangeAspect="1"/>
          </p:cNvPicPr>
          <p:nvPr/>
        </p:nvPicPr>
        <p:blipFill>
          <a:blip r:embed="rId2"/>
          <a:stretch>
            <a:fillRect/>
          </a:stretch>
        </p:blipFill>
        <p:spPr>
          <a:xfrm>
            <a:off x="5255776" y="3636883"/>
            <a:ext cx="598408" cy="598408"/>
          </a:xfrm>
          <a:prstGeom prst="rect">
            <a:avLst/>
          </a:prstGeom>
        </p:spPr>
      </p:pic>
      <p:sp>
        <p:nvSpPr>
          <p:cNvPr id="7" name="Text 3"/>
          <p:cNvSpPr/>
          <p:nvPr/>
        </p:nvSpPr>
        <p:spPr>
          <a:xfrm>
            <a:off x="6153388" y="377892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Builds Trust</a:t>
            </a:r>
            <a:endParaRPr lang="en-US" sz="2200" dirty="0"/>
          </a:p>
        </p:txBody>
      </p:sp>
      <p:sp>
        <p:nvSpPr>
          <p:cNvPr id="8" name="Text 4"/>
          <p:cNvSpPr/>
          <p:nvPr/>
        </p:nvSpPr>
        <p:spPr>
          <a:xfrm>
            <a:off x="6153388" y="4274463"/>
            <a:ext cx="3221236" cy="1149072"/>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A relatable name fosters a stronger emotional connection with users.</a:t>
            </a:r>
            <a:endParaRPr lang="en-US" sz="1850" dirty="0"/>
          </a:p>
        </p:txBody>
      </p:sp>
      <p:pic>
        <p:nvPicPr>
          <p:cNvPr id="9" name="Image 2" descr="preencoded.png">    </p:cNvPr>
          <p:cNvPicPr>
            <a:picLocks noChangeAspect="1"/>
          </p:cNvPicPr>
          <p:nvPr/>
        </p:nvPicPr>
        <p:blipFill>
          <a:blip r:embed="rId3"/>
          <a:stretch>
            <a:fillRect/>
          </a:stretch>
        </p:blipFill>
        <p:spPr>
          <a:xfrm>
            <a:off x="9673828" y="3636883"/>
            <a:ext cx="598408" cy="598408"/>
          </a:xfrm>
          <a:prstGeom prst="rect">
            <a:avLst/>
          </a:prstGeom>
        </p:spPr>
      </p:pic>
      <p:sp>
        <p:nvSpPr>
          <p:cNvPr id="10" name="Text 5"/>
          <p:cNvSpPr/>
          <p:nvPr/>
        </p:nvSpPr>
        <p:spPr>
          <a:xfrm>
            <a:off x="10571440" y="377892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Enhances Recall</a:t>
            </a:r>
            <a:endParaRPr lang="en-US" sz="2200" dirty="0"/>
          </a:p>
        </p:txBody>
      </p:sp>
      <p:sp>
        <p:nvSpPr>
          <p:cNvPr id="11" name="Text 6"/>
          <p:cNvSpPr/>
          <p:nvPr/>
        </p:nvSpPr>
        <p:spPr>
          <a:xfrm>
            <a:off x="10571440" y="4274463"/>
            <a:ext cx="3221236" cy="1149072"/>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A memorable name improves brand identity and user retention.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410301"/>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Why "BookBuddy"?</a:t>
            </a:r>
            <a:endParaRPr lang="en-US" sz="4400" dirty="0"/>
          </a:p>
        </p:txBody>
      </p:sp>
      <p:sp>
        <p:nvSpPr>
          <p:cNvPr id="4" name="Text 1"/>
          <p:cNvSpPr/>
          <p:nvPr/>
        </p:nvSpPr>
        <p:spPr>
          <a:xfrm>
            <a:off x="837724" y="3688675"/>
            <a:ext cx="3442335" cy="1915120"/>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The name "BookBuddy" perfectly encapsulates the chatbot's role: friendly, approachable, and directly relevant to the world of books.</a:t>
            </a:r>
            <a:endParaRPr lang="en-US" sz="1850" dirty="0"/>
          </a:p>
        </p:txBody>
      </p:sp>
      <p:sp>
        <p:nvSpPr>
          <p:cNvPr id="5" name="Text 2"/>
          <p:cNvSpPr/>
          <p:nvPr/>
        </p:nvSpPr>
        <p:spPr>
          <a:xfrm>
            <a:off x="4871561" y="3688675"/>
            <a:ext cx="3442335" cy="1915120"/>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It implies a helpful, reliable companion for every reader, making the experience personal and engaging. Its simplicity also ensures it's easy to remember.</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103001"/>
            <a:ext cx="7686080"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Key Features of BookBuddy</a:t>
            </a:r>
            <a:endParaRPr lang="en-US" sz="4400" dirty="0"/>
          </a:p>
        </p:txBody>
      </p:sp>
      <p:sp>
        <p:nvSpPr>
          <p:cNvPr id="3" name="Shape 1"/>
          <p:cNvSpPr/>
          <p:nvPr/>
        </p:nvSpPr>
        <p:spPr>
          <a:xfrm>
            <a:off x="837724" y="3644741"/>
            <a:ext cx="4158734" cy="2481739"/>
          </a:xfrm>
          <a:prstGeom prst="roundRect">
            <a:avLst>
              <a:gd name="adj" fmla="val 5895"/>
            </a:avLst>
          </a:prstGeom>
          <a:solidFill>
            <a:srgbClr val="FFFFFF">
              <a:alpha val="95000"/>
            </a:srgbClr>
          </a:solidFill>
          <a:ln/>
        </p:spPr>
      </p:sp>
      <p:sp>
        <p:nvSpPr>
          <p:cNvPr id="4" name="Shape 2"/>
          <p:cNvSpPr/>
          <p:nvPr/>
        </p:nvSpPr>
        <p:spPr>
          <a:xfrm>
            <a:off x="837724" y="3614261"/>
            <a:ext cx="4158734" cy="121920"/>
          </a:xfrm>
          <a:prstGeom prst="roundRect">
            <a:avLst>
              <a:gd name="adj" fmla="val 82464"/>
            </a:avLst>
          </a:prstGeom>
          <a:solidFill>
            <a:srgbClr val="E851B2"/>
          </a:solidFill>
          <a:ln/>
        </p:spPr>
      </p:sp>
      <p:sp>
        <p:nvSpPr>
          <p:cNvPr id="5" name="Shape 3"/>
          <p:cNvSpPr/>
          <p:nvPr/>
        </p:nvSpPr>
        <p:spPr>
          <a:xfrm>
            <a:off x="2557998" y="3285768"/>
            <a:ext cx="718066" cy="718066"/>
          </a:xfrm>
          <a:prstGeom prst="roundRect">
            <a:avLst>
              <a:gd name="adj" fmla="val 127342"/>
            </a:avLst>
          </a:prstGeom>
          <a:solidFill>
            <a:srgbClr val="E851B2"/>
          </a:solidFill>
          <a:ln/>
        </p:spPr>
      </p:sp>
      <p:pic>
        <p:nvPicPr>
          <p:cNvPr id="6" name="Image 0" descr="preencoded.png">    </p:cNvPr>
          <p:cNvPicPr>
            <a:picLocks noChangeAspect="1"/>
          </p:cNvPicPr>
          <p:nvPr/>
        </p:nvPicPr>
        <p:blipFill>
          <a:blip r:embed="rId1"/>
          <a:stretch>
            <a:fillRect/>
          </a:stretch>
        </p:blipFill>
        <p:spPr>
          <a:xfrm>
            <a:off x="2773382" y="3465314"/>
            <a:ext cx="287179" cy="358973"/>
          </a:xfrm>
          <a:prstGeom prst="rect">
            <a:avLst/>
          </a:prstGeom>
        </p:spPr>
      </p:pic>
      <p:sp>
        <p:nvSpPr>
          <p:cNvPr id="7" name="Text 4"/>
          <p:cNvSpPr/>
          <p:nvPr/>
        </p:nvSpPr>
        <p:spPr>
          <a:xfrm>
            <a:off x="1107519" y="4243149"/>
            <a:ext cx="3619143" cy="703898"/>
          </a:xfrm>
          <a:prstGeom prst="rect">
            <a:avLst/>
          </a:prstGeom>
          <a:noFill/>
          <a:ln/>
        </p:spPr>
        <p:txBody>
          <a:bodyPr wrap="squar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Personalized Recommendations</a:t>
            </a:r>
            <a:endParaRPr lang="en-US" sz="2200" dirty="0"/>
          </a:p>
        </p:txBody>
      </p:sp>
      <p:sp>
        <p:nvSpPr>
          <p:cNvPr id="8" name="Text 5"/>
          <p:cNvSpPr/>
          <p:nvPr/>
        </p:nvSpPr>
        <p:spPr>
          <a:xfrm>
            <a:off x="1107519" y="5090636"/>
            <a:ext cx="3619143" cy="766048"/>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Tailored suggestions based on individual user reading preferences.</a:t>
            </a:r>
            <a:endParaRPr lang="en-US" sz="1850" dirty="0"/>
          </a:p>
        </p:txBody>
      </p:sp>
      <p:sp>
        <p:nvSpPr>
          <p:cNvPr id="9" name="Shape 6"/>
          <p:cNvSpPr/>
          <p:nvPr/>
        </p:nvSpPr>
        <p:spPr>
          <a:xfrm>
            <a:off x="5235773" y="3644741"/>
            <a:ext cx="4158734" cy="2481739"/>
          </a:xfrm>
          <a:prstGeom prst="roundRect">
            <a:avLst>
              <a:gd name="adj" fmla="val 5895"/>
            </a:avLst>
          </a:prstGeom>
          <a:solidFill>
            <a:srgbClr val="FFFFFF">
              <a:alpha val="95000"/>
            </a:srgbClr>
          </a:solidFill>
          <a:ln/>
        </p:spPr>
      </p:sp>
      <p:sp>
        <p:nvSpPr>
          <p:cNvPr id="10" name="Shape 7"/>
          <p:cNvSpPr/>
          <p:nvPr/>
        </p:nvSpPr>
        <p:spPr>
          <a:xfrm>
            <a:off x="5235773" y="3614261"/>
            <a:ext cx="4158734" cy="121920"/>
          </a:xfrm>
          <a:prstGeom prst="roundRect">
            <a:avLst>
              <a:gd name="adj" fmla="val 82464"/>
            </a:avLst>
          </a:prstGeom>
          <a:solidFill>
            <a:srgbClr val="E851B2"/>
          </a:solidFill>
          <a:ln/>
        </p:spPr>
      </p:sp>
      <p:sp>
        <p:nvSpPr>
          <p:cNvPr id="11" name="Shape 8"/>
          <p:cNvSpPr/>
          <p:nvPr/>
        </p:nvSpPr>
        <p:spPr>
          <a:xfrm>
            <a:off x="6956048" y="3285768"/>
            <a:ext cx="718066" cy="718066"/>
          </a:xfrm>
          <a:prstGeom prst="roundRect">
            <a:avLst>
              <a:gd name="adj" fmla="val 127342"/>
            </a:avLst>
          </a:prstGeom>
          <a:solidFill>
            <a:srgbClr val="E851B2"/>
          </a:solidFill>
          <a:ln/>
        </p:spPr>
      </p:sp>
      <p:pic>
        <p:nvPicPr>
          <p:cNvPr id="12" name="Image 1" descr="preencoded.png">    </p:cNvPr>
          <p:cNvPicPr>
            <a:picLocks noChangeAspect="1"/>
          </p:cNvPicPr>
          <p:nvPr/>
        </p:nvPicPr>
        <p:blipFill>
          <a:blip r:embed="rId2"/>
          <a:stretch>
            <a:fillRect/>
          </a:stretch>
        </p:blipFill>
        <p:spPr>
          <a:xfrm>
            <a:off x="7171432" y="3465314"/>
            <a:ext cx="287179" cy="358973"/>
          </a:xfrm>
          <a:prstGeom prst="rect">
            <a:avLst/>
          </a:prstGeom>
        </p:spPr>
      </p:pic>
      <p:sp>
        <p:nvSpPr>
          <p:cNvPr id="13" name="Text 9"/>
          <p:cNvSpPr/>
          <p:nvPr/>
        </p:nvSpPr>
        <p:spPr>
          <a:xfrm>
            <a:off x="5505569" y="4243149"/>
            <a:ext cx="3619143" cy="703898"/>
          </a:xfrm>
          <a:prstGeom prst="rect">
            <a:avLst/>
          </a:prstGeom>
          <a:noFill/>
          <a:ln/>
        </p:spPr>
        <p:txBody>
          <a:bodyPr wrap="squar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Natural Language Understanding</a:t>
            </a:r>
            <a:endParaRPr lang="en-US" sz="2200" dirty="0"/>
          </a:p>
        </p:txBody>
      </p:sp>
      <p:sp>
        <p:nvSpPr>
          <p:cNvPr id="14" name="Text 10"/>
          <p:cNvSpPr/>
          <p:nvPr/>
        </p:nvSpPr>
        <p:spPr>
          <a:xfrm>
            <a:off x="5505569" y="5090636"/>
            <a:ext cx="3619143" cy="766048"/>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Enables smooth, intuitive conversations with users.</a:t>
            </a:r>
            <a:endParaRPr lang="en-US" sz="1850" dirty="0"/>
          </a:p>
        </p:txBody>
      </p:sp>
      <p:sp>
        <p:nvSpPr>
          <p:cNvPr id="15" name="Shape 11"/>
          <p:cNvSpPr/>
          <p:nvPr/>
        </p:nvSpPr>
        <p:spPr>
          <a:xfrm>
            <a:off x="9633823" y="3644741"/>
            <a:ext cx="4158853" cy="2481739"/>
          </a:xfrm>
          <a:prstGeom prst="roundRect">
            <a:avLst>
              <a:gd name="adj" fmla="val 5895"/>
            </a:avLst>
          </a:prstGeom>
          <a:solidFill>
            <a:srgbClr val="FFFFFF">
              <a:alpha val="95000"/>
            </a:srgbClr>
          </a:solidFill>
          <a:ln/>
        </p:spPr>
      </p:sp>
      <p:sp>
        <p:nvSpPr>
          <p:cNvPr id="16" name="Shape 12"/>
          <p:cNvSpPr/>
          <p:nvPr/>
        </p:nvSpPr>
        <p:spPr>
          <a:xfrm>
            <a:off x="9633823" y="3614261"/>
            <a:ext cx="4158853" cy="121920"/>
          </a:xfrm>
          <a:prstGeom prst="roundRect">
            <a:avLst>
              <a:gd name="adj" fmla="val 82464"/>
            </a:avLst>
          </a:prstGeom>
          <a:solidFill>
            <a:srgbClr val="E851B2"/>
          </a:solidFill>
          <a:ln/>
        </p:spPr>
      </p:sp>
      <p:sp>
        <p:nvSpPr>
          <p:cNvPr id="17" name="Shape 13"/>
          <p:cNvSpPr/>
          <p:nvPr/>
        </p:nvSpPr>
        <p:spPr>
          <a:xfrm>
            <a:off x="11354217" y="3285768"/>
            <a:ext cx="718066" cy="718066"/>
          </a:xfrm>
          <a:prstGeom prst="roundRect">
            <a:avLst>
              <a:gd name="adj" fmla="val 127342"/>
            </a:avLst>
          </a:prstGeom>
          <a:solidFill>
            <a:srgbClr val="E851B2"/>
          </a:solidFill>
          <a:ln/>
        </p:spPr>
      </p:sp>
      <p:pic>
        <p:nvPicPr>
          <p:cNvPr id="18" name="Image 2" descr="preencoded.png">    </p:cNvPr>
          <p:cNvPicPr>
            <a:picLocks noChangeAspect="1"/>
          </p:cNvPicPr>
          <p:nvPr/>
        </p:nvPicPr>
        <p:blipFill>
          <a:blip r:embed="rId3"/>
          <a:stretch>
            <a:fillRect/>
          </a:stretch>
        </p:blipFill>
        <p:spPr>
          <a:xfrm>
            <a:off x="11569601" y="3465314"/>
            <a:ext cx="287179" cy="358973"/>
          </a:xfrm>
          <a:prstGeom prst="rect">
            <a:avLst/>
          </a:prstGeom>
        </p:spPr>
      </p:pic>
      <p:sp>
        <p:nvSpPr>
          <p:cNvPr id="19" name="Text 14"/>
          <p:cNvSpPr/>
          <p:nvPr/>
        </p:nvSpPr>
        <p:spPr>
          <a:xfrm>
            <a:off x="9903619" y="4243149"/>
            <a:ext cx="3619262" cy="703898"/>
          </a:xfrm>
          <a:prstGeom prst="rect">
            <a:avLst/>
          </a:prstGeom>
          <a:noFill/>
          <a:ln/>
        </p:spPr>
        <p:txBody>
          <a:bodyPr wrap="squar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Multi-Genre &amp; Author Suggestions</a:t>
            </a:r>
            <a:endParaRPr lang="en-US" sz="2200" dirty="0"/>
          </a:p>
        </p:txBody>
      </p:sp>
      <p:sp>
        <p:nvSpPr>
          <p:cNvPr id="20" name="Text 15"/>
          <p:cNvSpPr/>
          <p:nvPr/>
        </p:nvSpPr>
        <p:spPr>
          <a:xfrm>
            <a:off x="9903619" y="5090636"/>
            <a:ext cx="3619262" cy="766048"/>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Provides diverse book choices with concise summaries.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082165"/>
            <a:ext cx="7468553" cy="1408033"/>
          </a:xfrm>
          <a:prstGeom prst="rect">
            <a:avLst/>
          </a:prstGeom>
          <a:noFill/>
          <a:ln/>
        </p:spPr>
        <p:txBody>
          <a:bodyPr wrap="squar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IBM Watson Assistant Overview</a:t>
            </a:r>
            <a:endParaRPr lang="en-US" sz="4400" dirty="0"/>
          </a:p>
        </p:txBody>
      </p:sp>
      <p:sp>
        <p:nvSpPr>
          <p:cNvPr id="4" name="Text 1"/>
          <p:cNvSpPr/>
          <p:nvPr/>
        </p:nvSpPr>
        <p:spPr>
          <a:xfrm>
            <a:off x="837724" y="3849172"/>
            <a:ext cx="7468553" cy="2298144"/>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IBM Watson Assistant is a powerful AI platform for creating sophisticated conversational interfaces. It leverages Natural Language Processing (NLP) to accurately interpret user intents and contextual nuances within conversations. The platform is highly versatile, supporting seamless integration across multiple channels, including web and mobile applications, ensuring a consistent user experience.</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417320"/>
            <a:ext cx="6603683"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How BookBuddy Works</a:t>
            </a:r>
            <a:endParaRPr lang="en-US" sz="4400" dirty="0"/>
          </a:p>
        </p:txBody>
      </p:sp>
      <p:pic>
        <p:nvPicPr>
          <p:cNvPr id="3" name="Image 0" descr="preencoded.png">    </p:cNvPr>
          <p:cNvPicPr>
            <a:picLocks noChangeAspect="1"/>
          </p:cNvPicPr>
          <p:nvPr/>
        </p:nvPicPr>
        <p:blipFill>
          <a:blip r:embed="rId1"/>
          <a:stretch>
            <a:fillRect/>
          </a:stretch>
        </p:blipFill>
        <p:spPr>
          <a:xfrm>
            <a:off x="1497330" y="2600087"/>
            <a:ext cx="11635621" cy="4212074"/>
          </a:xfrm>
          <a:prstGeom prst="rect">
            <a:avLst/>
          </a:prstGeom>
        </p:spPr>
      </p:pic>
      <p:sp>
        <p:nvSpPr>
          <p:cNvPr id="4" name="Text 1"/>
          <p:cNvSpPr/>
          <p:nvPr/>
        </p:nvSpPr>
        <p:spPr>
          <a:xfrm>
            <a:off x="2351524" y="5794722"/>
            <a:ext cx="2826352" cy="342692"/>
          </a:xfrm>
          <a:prstGeom prst="rect">
            <a:avLst/>
          </a:prstGeom>
          <a:noFill/>
          <a:ln/>
        </p:spPr>
        <p:txBody>
          <a:bodyPr wrap="none" lIns="0" tIns="0" rIns="0" bIns="0" rtlCol="0" anchor="t"/>
          <a:lstStyle/>
          <a:p>
            <a:pPr algn="l" indent="0" marL="0">
              <a:lnSpc>
                <a:spcPts val="1550"/>
              </a:lnSpc>
              <a:buNone/>
            </a:pPr>
            <a:r>
              <a:rPr lang="en-US" sz="1250" dirty="0">
                <a:solidFill>
                  <a:srgbClr val="000000"/>
                </a:solidFill>
                <a:latin typeface="Noto Serif HK Semi Bold" pitchFamily="34" charset="0"/>
                <a:ea typeface="Noto Serif HK Semi Bold" pitchFamily="34" charset="-122"/>
                <a:cs typeface="Noto Serif HK Semi Bold" pitchFamily="34" charset="-120"/>
              </a:rPr>
              <a:t>BookBuddy Suggests</a:t>
            </a:r>
            <a:endParaRPr lang="en-US" sz="1250" dirty="0"/>
          </a:p>
        </p:txBody>
      </p:sp>
      <p:sp>
        <p:nvSpPr>
          <p:cNvPr id="5" name="Text 2"/>
          <p:cNvSpPr/>
          <p:nvPr/>
        </p:nvSpPr>
        <p:spPr>
          <a:xfrm>
            <a:off x="2351524" y="4525161"/>
            <a:ext cx="2743158" cy="342692"/>
          </a:xfrm>
          <a:prstGeom prst="rect">
            <a:avLst/>
          </a:prstGeom>
          <a:noFill/>
          <a:ln/>
        </p:spPr>
        <p:txBody>
          <a:bodyPr wrap="none" lIns="0" tIns="0" rIns="0" bIns="0" rtlCol="0" anchor="t"/>
          <a:lstStyle/>
          <a:p>
            <a:pPr algn="l" indent="0" marL="0">
              <a:lnSpc>
                <a:spcPts val="1550"/>
              </a:lnSpc>
              <a:buNone/>
            </a:pPr>
            <a:r>
              <a:rPr lang="en-US" sz="1250" dirty="0">
                <a:solidFill>
                  <a:srgbClr val="000000"/>
                </a:solidFill>
                <a:latin typeface="Noto Serif HK Semi Bold" pitchFamily="34" charset="0"/>
                <a:ea typeface="Noto Serif HK Semi Bold" pitchFamily="34" charset="-122"/>
                <a:cs typeface="Noto Serif HK Semi Bold" pitchFamily="34" charset="-120"/>
              </a:rPr>
              <a:t>Watson Assistant</a:t>
            </a:r>
            <a:endParaRPr lang="en-US" sz="1250" dirty="0"/>
          </a:p>
        </p:txBody>
      </p:sp>
      <p:sp>
        <p:nvSpPr>
          <p:cNvPr id="6" name="Text 3"/>
          <p:cNvSpPr/>
          <p:nvPr/>
        </p:nvSpPr>
        <p:spPr>
          <a:xfrm>
            <a:off x="2351524" y="3242646"/>
            <a:ext cx="2743158" cy="342693"/>
          </a:xfrm>
          <a:prstGeom prst="rect">
            <a:avLst/>
          </a:prstGeom>
          <a:noFill/>
          <a:ln/>
        </p:spPr>
        <p:txBody>
          <a:bodyPr wrap="none" lIns="0" tIns="0" rIns="0" bIns="0" rtlCol="0" anchor="t"/>
          <a:lstStyle/>
          <a:p>
            <a:pPr algn="l" indent="0" marL="0">
              <a:lnSpc>
                <a:spcPts val="1550"/>
              </a:lnSpc>
              <a:buNone/>
            </a:pPr>
            <a:r>
              <a:rPr lang="en-US" sz="1250" dirty="0">
                <a:solidFill>
                  <a:srgbClr val="000000"/>
                </a:solidFill>
                <a:latin typeface="Noto Serif HK Semi Bold" pitchFamily="34" charset="0"/>
                <a:ea typeface="Noto Serif HK Semi Bold" pitchFamily="34" charset="-122"/>
                <a:cs typeface="Noto Serif HK Semi Bold" pitchFamily="34" charset="-120"/>
              </a:rPr>
              <a:t>User Inputs</a:t>
            </a:r>
            <a:endParaRPr lang="en-US" sz="12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791533"/>
            <a:ext cx="6042779"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Development Process</a:t>
            </a:r>
            <a:endParaRPr lang="en-US" sz="4400" dirty="0"/>
          </a:p>
        </p:txBody>
      </p:sp>
      <p:sp>
        <p:nvSpPr>
          <p:cNvPr id="3" name="Shape 1"/>
          <p:cNvSpPr/>
          <p:nvPr/>
        </p:nvSpPr>
        <p:spPr>
          <a:xfrm>
            <a:off x="837724" y="3692366"/>
            <a:ext cx="4198620" cy="239316"/>
          </a:xfrm>
          <a:prstGeom prst="roundRect">
            <a:avLst>
              <a:gd name="adj" fmla="val 42011"/>
            </a:avLst>
          </a:prstGeom>
          <a:solidFill>
            <a:srgbClr val="F9D2EB"/>
          </a:solidFill>
          <a:ln w="7620">
            <a:solidFill>
              <a:srgbClr val="DFB8D1"/>
            </a:solidFill>
            <a:prstDash val="solid"/>
          </a:ln>
        </p:spPr>
      </p:sp>
      <p:sp>
        <p:nvSpPr>
          <p:cNvPr id="4" name="Text 2"/>
          <p:cNvSpPr/>
          <p:nvPr/>
        </p:nvSpPr>
        <p:spPr>
          <a:xfrm>
            <a:off x="1077039" y="4170998"/>
            <a:ext cx="3655457" cy="351949"/>
          </a:xfrm>
          <a:prstGeom prst="rect">
            <a:avLst/>
          </a:prstGeom>
          <a:noFill/>
          <a:ln/>
        </p:spPr>
        <p:txBody>
          <a:bodyPr wrap="non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Conversation Flow Design</a:t>
            </a:r>
            <a:endParaRPr lang="en-US" sz="2200" dirty="0"/>
          </a:p>
        </p:txBody>
      </p:sp>
      <p:sp>
        <p:nvSpPr>
          <p:cNvPr id="5" name="Text 3"/>
          <p:cNvSpPr/>
          <p:nvPr/>
        </p:nvSpPr>
        <p:spPr>
          <a:xfrm>
            <a:off x="1077039" y="4666536"/>
            <a:ext cx="3719989" cy="1532096"/>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Designing intricate conversation flows and defining intents within Watson Assistant to guide interactions.</a:t>
            </a:r>
            <a:endParaRPr lang="en-US" sz="1850" dirty="0"/>
          </a:p>
        </p:txBody>
      </p:sp>
      <p:sp>
        <p:nvSpPr>
          <p:cNvPr id="6" name="Shape 4"/>
          <p:cNvSpPr/>
          <p:nvPr/>
        </p:nvSpPr>
        <p:spPr>
          <a:xfrm>
            <a:off x="5215771" y="3333274"/>
            <a:ext cx="4198739" cy="239316"/>
          </a:xfrm>
          <a:prstGeom prst="roundRect">
            <a:avLst>
              <a:gd name="adj" fmla="val 42011"/>
            </a:avLst>
          </a:prstGeom>
          <a:solidFill>
            <a:srgbClr val="F9D2EB"/>
          </a:solidFill>
          <a:ln w="7620">
            <a:solidFill>
              <a:srgbClr val="DFB8D1"/>
            </a:solidFill>
            <a:prstDash val="solid"/>
          </a:ln>
        </p:spPr>
      </p:sp>
      <p:sp>
        <p:nvSpPr>
          <p:cNvPr id="7" name="Text 5"/>
          <p:cNvSpPr/>
          <p:nvPr/>
        </p:nvSpPr>
        <p:spPr>
          <a:xfrm>
            <a:off x="5455087" y="381190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Training with Data</a:t>
            </a:r>
            <a:endParaRPr lang="en-US" sz="2200" dirty="0"/>
          </a:p>
        </p:txBody>
      </p:sp>
      <p:sp>
        <p:nvSpPr>
          <p:cNvPr id="8" name="Text 6"/>
          <p:cNvSpPr/>
          <p:nvPr/>
        </p:nvSpPr>
        <p:spPr>
          <a:xfrm>
            <a:off x="5455087" y="4307443"/>
            <a:ext cx="3720108" cy="1532096"/>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Training the chatbot with diverse sample dialogues and comprehensive book metadata for accurate understanding.</a:t>
            </a:r>
            <a:endParaRPr lang="en-US" sz="1850" dirty="0"/>
          </a:p>
        </p:txBody>
      </p:sp>
      <p:sp>
        <p:nvSpPr>
          <p:cNvPr id="9" name="Shape 7"/>
          <p:cNvSpPr/>
          <p:nvPr/>
        </p:nvSpPr>
        <p:spPr>
          <a:xfrm>
            <a:off x="9593937" y="2974300"/>
            <a:ext cx="4198739" cy="239316"/>
          </a:xfrm>
          <a:prstGeom prst="roundRect">
            <a:avLst>
              <a:gd name="adj" fmla="val 42011"/>
            </a:avLst>
          </a:prstGeom>
          <a:solidFill>
            <a:srgbClr val="F9D2EB"/>
          </a:solidFill>
          <a:ln w="7620">
            <a:solidFill>
              <a:srgbClr val="DFB8D1"/>
            </a:solidFill>
            <a:prstDash val="solid"/>
          </a:ln>
        </p:spPr>
      </p:sp>
      <p:sp>
        <p:nvSpPr>
          <p:cNvPr id="10" name="Text 8"/>
          <p:cNvSpPr/>
          <p:nvPr/>
        </p:nvSpPr>
        <p:spPr>
          <a:xfrm>
            <a:off x="9833253" y="3452932"/>
            <a:ext cx="3047405" cy="351949"/>
          </a:xfrm>
          <a:prstGeom prst="rect">
            <a:avLst/>
          </a:prstGeom>
          <a:noFill/>
          <a:ln/>
        </p:spPr>
        <p:txBody>
          <a:bodyPr wrap="none" lIns="0" tIns="0" rIns="0" bIns="0" rtlCol="0" anchor="t"/>
          <a:lstStyle/>
          <a:p>
            <a:pPr algn="l" indent="0" marL="0">
              <a:lnSpc>
                <a:spcPts val="2750"/>
              </a:lnSpc>
              <a:buNone/>
            </a:pPr>
            <a:r>
              <a:rPr lang="en-US" sz="2200" dirty="0">
                <a:solidFill>
                  <a:srgbClr val="432338"/>
                </a:solidFill>
                <a:latin typeface="Noto Serif HK Semi Bold" pitchFamily="34" charset="0"/>
                <a:ea typeface="Noto Serif HK Semi Bold" pitchFamily="34" charset="-122"/>
                <a:cs typeface="Noto Serif HK Semi Bold" pitchFamily="34" charset="-120"/>
              </a:rPr>
              <a:t>Testing &amp; Refinement</a:t>
            </a:r>
            <a:endParaRPr lang="en-US" sz="2200" dirty="0"/>
          </a:p>
        </p:txBody>
      </p:sp>
      <p:sp>
        <p:nvSpPr>
          <p:cNvPr id="11" name="Text 9"/>
          <p:cNvSpPr/>
          <p:nvPr/>
        </p:nvSpPr>
        <p:spPr>
          <a:xfrm>
            <a:off x="9833253" y="3948470"/>
            <a:ext cx="3720108" cy="1149072"/>
          </a:xfrm>
          <a:prstGeom prst="rect">
            <a:avLst/>
          </a:prstGeom>
          <a:noFill/>
          <a:ln/>
        </p:spPr>
        <p:txBody>
          <a:bodyPr wrap="square" lIns="0" tIns="0" rIns="0" bIns="0" rtlCol="0" anchor="t"/>
          <a:lstStyle/>
          <a:p>
            <a:pPr algn="l"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Rigorously testing and refining the chatbot for optimal accuracy and an exceptional user experience.</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275278"/>
            <a:ext cx="6233755" cy="704017"/>
          </a:xfrm>
          <a:prstGeom prst="rect">
            <a:avLst/>
          </a:prstGeom>
          <a:noFill/>
          <a:ln/>
        </p:spPr>
        <p:txBody>
          <a:bodyPr wrap="none" lIns="0" tIns="0" rIns="0" bIns="0" rtlCol="0" anchor="t"/>
          <a:lstStyle/>
          <a:p>
            <a:pPr algn="l"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Future Enhancements</a:t>
            </a:r>
            <a:endParaRPr lang="en-US" sz="4400" dirty="0"/>
          </a:p>
        </p:txBody>
      </p:sp>
      <p:pic>
        <p:nvPicPr>
          <p:cNvPr id="3" name="Image 0" descr="preencoded.png">    </p:cNvPr>
          <p:cNvPicPr>
            <a:picLocks noChangeAspect="1"/>
          </p:cNvPicPr>
          <p:nvPr/>
        </p:nvPicPr>
        <p:blipFill>
          <a:blip r:embed="rId1"/>
          <a:stretch>
            <a:fillRect/>
          </a:stretch>
        </p:blipFill>
        <p:spPr>
          <a:xfrm>
            <a:off x="845344" y="2611636"/>
            <a:ext cx="3299936" cy="2872502"/>
          </a:xfrm>
          <a:prstGeom prst="rect">
            <a:avLst/>
          </a:prstGeom>
        </p:spPr>
      </p:pic>
      <p:pic>
        <p:nvPicPr>
          <p:cNvPr id="4" name="Image 1" descr="preencoded.png">    </p:cNvPr>
          <p:cNvPicPr>
            <a:picLocks noChangeAspect="1"/>
          </p:cNvPicPr>
          <p:nvPr/>
        </p:nvPicPr>
        <p:blipFill>
          <a:blip r:embed="rId2"/>
          <a:stretch>
            <a:fillRect/>
          </a:stretch>
        </p:blipFill>
        <p:spPr>
          <a:xfrm>
            <a:off x="4336733" y="2611636"/>
            <a:ext cx="4628436" cy="2872502"/>
          </a:xfrm>
          <a:prstGeom prst="rect">
            <a:avLst/>
          </a:prstGeom>
        </p:spPr>
      </p:pic>
      <p:pic>
        <p:nvPicPr>
          <p:cNvPr id="5" name="Image 2" descr="preencoded.png">    </p:cNvPr>
          <p:cNvPicPr>
            <a:picLocks noChangeAspect="1"/>
          </p:cNvPicPr>
          <p:nvPr/>
        </p:nvPicPr>
        <p:blipFill>
          <a:blip r:embed="rId3"/>
          <a:stretch>
            <a:fillRect/>
          </a:stretch>
        </p:blipFill>
        <p:spPr>
          <a:xfrm>
            <a:off x="9156621" y="2611636"/>
            <a:ext cx="4628436" cy="2872502"/>
          </a:xfrm>
          <a:prstGeom prst="rect">
            <a:avLst/>
          </a:prstGeom>
        </p:spPr>
      </p:pic>
      <p:sp>
        <p:nvSpPr>
          <p:cNvPr id="6" name="Text 1"/>
          <p:cNvSpPr/>
          <p:nvPr/>
        </p:nvSpPr>
        <p:spPr>
          <a:xfrm>
            <a:off x="837724" y="5637728"/>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432338"/>
                </a:solidFill>
                <a:latin typeface="Source Sans Pro" pitchFamily="34" charset="0"/>
                <a:ea typeface="Source Sans Pro" pitchFamily="34" charset="-122"/>
                <a:cs typeface="Source Sans Pro" pitchFamily="34" charset="-120"/>
              </a:rPr>
              <a:t>Adding voice interaction capabilities for a more natural interface.</a:t>
            </a:r>
            <a:endParaRPr lang="en-US" sz="1850" dirty="0"/>
          </a:p>
        </p:txBody>
      </p:sp>
      <p:sp>
        <p:nvSpPr>
          <p:cNvPr id="7" name="Text 2"/>
          <p:cNvSpPr/>
          <p:nvPr/>
        </p:nvSpPr>
        <p:spPr>
          <a:xfrm>
            <a:off x="837724" y="6104453"/>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432338"/>
                </a:solidFill>
                <a:latin typeface="Source Sans Pro" pitchFamily="34" charset="0"/>
                <a:ea typeface="Source Sans Pro" pitchFamily="34" charset="-122"/>
                <a:cs typeface="Source Sans Pro" pitchFamily="34" charset="-120"/>
              </a:rPr>
              <a:t>Integrating user reviews and ratings to enrich recommendations.</a:t>
            </a:r>
            <a:endParaRPr lang="en-US" sz="1850" dirty="0"/>
          </a:p>
        </p:txBody>
      </p:sp>
      <p:sp>
        <p:nvSpPr>
          <p:cNvPr id="8" name="Text 3"/>
          <p:cNvSpPr/>
          <p:nvPr/>
        </p:nvSpPr>
        <p:spPr>
          <a:xfrm>
            <a:off x="837724" y="6571178"/>
            <a:ext cx="12954952"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432338"/>
                </a:solidFill>
                <a:latin typeface="Source Sans Pro" pitchFamily="34" charset="0"/>
                <a:ea typeface="Source Sans Pro" pitchFamily="34" charset="-122"/>
                <a:cs typeface="Source Sans Pro" pitchFamily="34" charset="-120"/>
              </a:rPr>
              <a:t>Expanding to recommend articles and research papers for broader knowledge.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7242096" y="774025"/>
            <a:ext cx="5632490" cy="704017"/>
          </a:xfrm>
          <a:prstGeom prst="rect">
            <a:avLst/>
          </a:prstGeom>
          <a:noFill/>
          <a:ln/>
        </p:spPr>
        <p:txBody>
          <a:bodyPr wrap="none" lIns="0" tIns="0" rIns="0" bIns="0" rtlCol="0" anchor="t"/>
          <a:lstStyle/>
          <a:p>
            <a:pPr algn="ctr" indent="0" marL="0">
              <a:lnSpc>
                <a:spcPts val="5500"/>
              </a:lnSpc>
              <a:buNone/>
            </a:pPr>
            <a:r>
              <a:rPr lang="en-US" sz="4400" dirty="0">
                <a:solidFill>
                  <a:srgbClr val="371A2D"/>
                </a:solidFill>
                <a:latin typeface="Noto Serif HK Semi Bold" pitchFamily="34" charset="0"/>
                <a:ea typeface="Noto Serif HK Semi Bold" pitchFamily="34" charset="-122"/>
                <a:cs typeface="Noto Serif HK Semi Bold" pitchFamily="34" charset="-120"/>
              </a:rPr>
              <a:t>Thank You</a:t>
            </a:r>
            <a:endParaRPr lang="en-US" sz="4400" dirty="0"/>
          </a:p>
        </p:txBody>
      </p:sp>
      <p:sp>
        <p:nvSpPr>
          <p:cNvPr id="4" name="Text 1"/>
          <p:cNvSpPr/>
          <p:nvPr/>
        </p:nvSpPr>
        <p:spPr>
          <a:xfrm>
            <a:off x="6324124" y="1837015"/>
            <a:ext cx="7468553" cy="4224338"/>
          </a:xfrm>
          <a:prstGeom prst="rect">
            <a:avLst/>
          </a:prstGeom>
          <a:noFill/>
          <a:ln/>
        </p:spPr>
        <p:txBody>
          <a:bodyPr wrap="square" lIns="0" tIns="0" rIns="0" bIns="0" rtlCol="0" anchor="t"/>
          <a:lstStyle/>
          <a:p>
            <a:pPr algn="ctr" indent="0" marL="0">
              <a:lnSpc>
                <a:spcPts val="16600"/>
              </a:lnSpc>
              <a:buNone/>
            </a:pPr>
            <a:r>
              <a:rPr lang="en-US" sz="13300" dirty="0">
                <a:solidFill>
                  <a:srgbClr val="371A2D"/>
                </a:solidFill>
                <a:latin typeface="Noto Serif HK Semi Bold" pitchFamily="34" charset="0"/>
                <a:ea typeface="Noto Serif HK Semi Bold" pitchFamily="34" charset="-122"/>
                <a:cs typeface="Noto Serif HK Semi Bold" pitchFamily="34" charset="-120"/>
              </a:rPr>
              <a:t>BookBuddy</a:t>
            </a:r>
            <a:endParaRPr lang="en-US" sz="13300" dirty="0"/>
          </a:p>
        </p:txBody>
      </p:sp>
      <p:sp>
        <p:nvSpPr>
          <p:cNvPr id="5" name="Text 2"/>
          <p:cNvSpPr/>
          <p:nvPr/>
        </p:nvSpPr>
        <p:spPr>
          <a:xfrm>
            <a:off x="6324124" y="6420326"/>
            <a:ext cx="7468553" cy="383024"/>
          </a:xfrm>
          <a:prstGeom prst="rect">
            <a:avLst/>
          </a:prstGeom>
          <a:noFill/>
          <a:ln/>
        </p:spPr>
        <p:txBody>
          <a:bodyPr wrap="none" lIns="0" tIns="0" rIns="0" bIns="0" rtlCol="0" anchor="t"/>
          <a:lstStyle/>
          <a:p>
            <a:pPr algn="ctr"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Presented by Shraddha Tripathi</a:t>
            </a:r>
            <a:endParaRPr lang="en-US" sz="1850" dirty="0"/>
          </a:p>
        </p:txBody>
      </p:sp>
      <p:sp>
        <p:nvSpPr>
          <p:cNvPr id="6" name="Text 3"/>
          <p:cNvSpPr/>
          <p:nvPr/>
        </p:nvSpPr>
        <p:spPr>
          <a:xfrm>
            <a:off x="6324124" y="7072551"/>
            <a:ext cx="7468553" cy="383024"/>
          </a:xfrm>
          <a:prstGeom prst="rect">
            <a:avLst/>
          </a:prstGeom>
          <a:noFill/>
          <a:ln/>
        </p:spPr>
        <p:txBody>
          <a:bodyPr wrap="none" lIns="0" tIns="0" rIns="0" bIns="0" rtlCol="0" anchor="t"/>
          <a:lstStyle/>
          <a:p>
            <a:pPr algn="ctr" indent="0" marL="0">
              <a:lnSpc>
                <a:spcPts val="3000"/>
              </a:lnSpc>
              <a:buNone/>
            </a:pPr>
            <a:r>
              <a:rPr lang="en-US" sz="1850" dirty="0">
                <a:solidFill>
                  <a:srgbClr val="432338"/>
                </a:solidFill>
                <a:latin typeface="Source Sans Pro" pitchFamily="34" charset="0"/>
                <a:ea typeface="Source Sans Pro" pitchFamily="34" charset="-122"/>
                <a:cs typeface="Source Sans Pro" pitchFamily="34" charset="-120"/>
              </a:rPr>
              <a:t>United Institute of Technology</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2025-08-03T12:35:47Z</dcterms:created>
  <dcterms:modified xsi:type="dcterms:W3CDTF">2025-08-03T12:35:47Z</dcterms:modified>
</cp:coreProperties>
</file>